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72" r:id="rId3"/>
    <p:sldId id="271" r:id="rId4"/>
    <p:sldId id="270" r:id="rId5"/>
    <p:sldId id="274" r:id="rId6"/>
    <p:sldId id="273" r:id="rId7"/>
    <p:sldId id="257" r:id="rId8"/>
    <p:sldId id="264" r:id="rId9"/>
    <p:sldId id="262" r:id="rId10"/>
    <p:sldId id="266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FF"/>
    <a:srgbClr val="011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87353" autoAdjust="0"/>
  </p:normalViewPr>
  <p:slideViewPr>
    <p:cSldViewPr snapToGrid="0">
      <p:cViewPr varScale="1">
        <p:scale>
          <a:sx n="109" d="100"/>
          <a:sy n="109" d="100"/>
        </p:scale>
        <p:origin x="9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lway-my.sharepoint.com/personal/mthornton_manson_org/Documents/2022-2023/8.%20Misc/24-25%20Levy/Levy%20Info%20-%20Nov%20Study%20Session/Levy%20Presentation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705423568632942E-4"/>
          <c:y val="5.4067644564676524E-3"/>
          <c:w val="0.9703035337508511"/>
          <c:h val="0.8976607980182252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'Levy History'!$B$1</c:f>
              <c:strCache>
                <c:ptCount val="1"/>
                <c:pt idx="0">
                  <c:v>Approved Levy</c:v>
                </c:pt>
              </c:strCache>
            </c:strRef>
          </c:tx>
          <c:spPr>
            <a:solidFill>
              <a:srgbClr val="0070C0"/>
            </a:solidFill>
            <a:ln cmpd="sng">
              <a:noFill/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'Levy History'!$A$2:$A$11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2023*</c:v>
                </c:pt>
              </c:strCache>
            </c:strRef>
          </c:cat>
          <c:val>
            <c:numRef>
              <c:f>'Levy History'!$B$2:$B$11</c:f>
              <c:numCache>
                <c:formatCode>_(* #,##0_);_(* \(#,##0\);_(* "-"??_);_(@_)</c:formatCode>
                <c:ptCount val="10"/>
                <c:pt idx="0">
                  <c:v>1140600</c:v>
                </c:pt>
                <c:pt idx="1">
                  <c:v>1174818</c:v>
                </c:pt>
                <c:pt idx="2">
                  <c:v>1210063</c:v>
                </c:pt>
                <c:pt idx="3">
                  <c:v>1246364</c:v>
                </c:pt>
                <c:pt idx="4">
                  <c:v>1333609</c:v>
                </c:pt>
                <c:pt idx="5">
                  <c:v>1426962</c:v>
                </c:pt>
                <c:pt idx="6">
                  <c:v>1446314</c:v>
                </c:pt>
                <c:pt idx="7">
                  <c:v>1536273</c:v>
                </c:pt>
                <c:pt idx="8">
                  <c:v>1671774</c:v>
                </c:pt>
                <c:pt idx="9">
                  <c:v>1738474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D-4F16-8FDA-795720B72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33149008"/>
        <c:axId val="433149840"/>
      </c:barChart>
      <c:lineChart>
        <c:grouping val="standard"/>
        <c:varyColors val="0"/>
        <c:ser>
          <c:idx val="0"/>
          <c:order val="0"/>
          <c:tx>
            <c:strRef>
              <c:f>'Levy History'!#REF!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'Levy History'!$A$2:$A$11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2023*</c:v>
                </c:pt>
              </c:strCache>
            </c:strRef>
          </c:cat>
          <c:val>
            <c:numRef>
              <c:f>'Levy History'!#REF!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7D-4F16-8FDA-795720B72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149008"/>
        <c:axId val="433149840"/>
      </c:lineChart>
      <c:catAx>
        <c:axId val="43314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*approved</a:t>
                </a:r>
              </a:p>
            </c:rich>
          </c:tx>
          <c:layout>
            <c:manualLayout>
              <c:xMode val="edge"/>
              <c:yMode val="edge"/>
              <c:x val="0.90689840032798796"/>
              <c:y val="0.94955046349543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433149840"/>
        <c:crosses val="autoZero"/>
        <c:auto val="1"/>
        <c:lblAlgn val="ctr"/>
        <c:lblOffset val="100"/>
        <c:noMultiLvlLbl val="0"/>
      </c:catAx>
      <c:valAx>
        <c:axId val="43314984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433149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C388-9BCA-4941-B6CC-88310D4A97D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5A55A-EAD5-4065-A27B-E5904051F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6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46F2B-1084-40BA-9F0A-B1F6847335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1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5A55A-EAD5-4065-A27B-E5904051F5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5A55A-EAD5-4065-A27B-E5904051F5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1951" y="4010348"/>
            <a:ext cx="5538717" cy="3800032"/>
          </a:xfrm>
          <a:prstGeom prst="rect">
            <a:avLst/>
          </a:prstGeom>
        </p:spPr>
        <p:txBody>
          <a:bodyPr lIns="85837" tIns="42916" rIns="85837" bIns="42916"/>
          <a:lstStyle/>
          <a:p>
            <a:r>
              <a:rPr lang="en-US" dirty="0"/>
              <a:t>Community Support</a:t>
            </a:r>
            <a:r>
              <a:rPr lang="en-US" baseline="0" dirty="0"/>
              <a:t> is a tradition in Manson</a:t>
            </a:r>
          </a:p>
          <a:p>
            <a:r>
              <a:rPr lang="en-US" baseline="0" dirty="0"/>
              <a:t>Know that great schools grow great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3559E-ECA0-4BFB-966C-B7D6182871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4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</a:t>
            </a:r>
            <a:r>
              <a:rPr lang="en-US" baseline="0" dirty="0"/>
              <a:t> funds cover staff and programs not funded by the state apportionment model</a:t>
            </a:r>
          </a:p>
          <a:p>
            <a:r>
              <a:rPr lang="en-US" baseline="0" dirty="0"/>
              <a:t>Focused on providing comprehensive health and safety services to students and families</a:t>
            </a:r>
          </a:p>
          <a:p>
            <a:r>
              <a:rPr lang="en-US" baseline="0" dirty="0"/>
              <a:t>Enriching instruction, activities, athletics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5A55A-EAD5-4065-A27B-E5904051F5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</a:t>
            </a:r>
            <a:r>
              <a:rPr lang="en-US" baseline="0" dirty="0"/>
              <a:t> funds cover staff and programs not funded by the state apportionment model</a:t>
            </a:r>
          </a:p>
          <a:p>
            <a:r>
              <a:rPr lang="en-US" baseline="0" dirty="0"/>
              <a:t>Focused on providing comprehensive health and safety services to students and families</a:t>
            </a:r>
          </a:p>
          <a:p>
            <a:r>
              <a:rPr lang="en-US" baseline="0" dirty="0"/>
              <a:t>Enriching instruction, activities, athletics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5A55A-EAD5-4065-A27B-E5904051F5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2034" y="4141833"/>
            <a:ext cx="5779531" cy="3924623"/>
          </a:xfrm>
          <a:prstGeom prst="rect">
            <a:avLst/>
          </a:prstGeom>
        </p:spPr>
        <p:txBody>
          <a:bodyPr lIns="89076" tIns="44535" rIns="89076" bIns="44535"/>
          <a:lstStyle/>
          <a:p>
            <a:r>
              <a:rPr lang="en-US" dirty="0"/>
              <a:t>Navy is projected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3559E-ECA0-4BFB-966C-B7D6182871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15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5A55A-EAD5-4065-A27B-E5904051F5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7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real picture to replace cartoon Allen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5A55A-EAD5-4065-A27B-E5904051F5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6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6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8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4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6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AA50-A0C0-48E2-90DD-C585208B526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D2F33-5367-4C14-9AD1-39DD8F102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https://lway-my.sharepoint.com/personal/mthornton_manson_org/Documents/2022-2023/8.%20Misc/24-25%20Levy/Levy%20Flyer/Levy%20Data.xlsx!Voting%20History!%5bLevy%20Data.xlsx%5dVoting%20History%20Chart%2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https://lway-my.sharepoint.com/personal/mthornton_manson_org/Documents/2022-2023/8.%20Misc/24-25%20Levy/Levy%20Flyer/Levy%20Data.xlsx!Use%20of%20Funds!%5bLevy%20Data.xlsx%5dUse%20of%20Funds%20Chart%2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158" y="1754825"/>
            <a:ext cx="6790986" cy="2406317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004BFF"/>
                </a:solidFill>
                <a:latin typeface="Georgia" panose="02040502050405020303" pitchFamily="18" charset="0"/>
              </a:rPr>
              <a:t>Replacement</a:t>
            </a:r>
            <a:r>
              <a:rPr lang="en-US" sz="4400" b="1" dirty="0">
                <a:latin typeface="Georgia" panose="02040502050405020303" pitchFamily="18" charset="0"/>
              </a:rPr>
              <a:t> Educational Programs &amp; Operations Levy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1DBF-2C3F-4F06-BAE0-5C6A7317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509" y="4154546"/>
            <a:ext cx="5108285" cy="436706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Collection Years 2024 &amp;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4DD88-2449-43F1-96B1-E3726DCFF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44" y="831959"/>
            <a:ext cx="4252048" cy="425204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59887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78" y="425672"/>
            <a:ext cx="10515600" cy="88216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Continuing Tradition of Fiscal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319" y="1420343"/>
            <a:ext cx="10423358" cy="2794501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“We know your tax dollars are valuable to you and we have demonstrated a consistent pledge to keep your tax rates low and provide excellent educational services.”</a:t>
            </a:r>
          </a:p>
          <a:p>
            <a:pPr marL="0" marR="0" indent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Robin Bloch – Manson School Board President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641" y="4307091"/>
            <a:ext cx="1318061" cy="1845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135" r="8990"/>
          <a:stretch/>
        </p:blipFill>
        <p:spPr>
          <a:xfrm>
            <a:off x="9970368" y="4295819"/>
            <a:ext cx="1337310" cy="1856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29" y="4304526"/>
            <a:ext cx="1362075" cy="184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8D7E5-A85D-4028-A04B-6032C0C954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/>
          <a:stretch/>
        </p:blipFill>
        <p:spPr>
          <a:xfrm>
            <a:off x="7741369" y="4295819"/>
            <a:ext cx="1318061" cy="18565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51202D-9371-4E39-A1AD-C08EBD86E91C}"/>
              </a:ext>
            </a:extLst>
          </p:cNvPr>
          <p:cNvSpPr txBox="1"/>
          <p:nvPr/>
        </p:nvSpPr>
        <p:spPr>
          <a:xfrm>
            <a:off x="765664" y="6211669"/>
            <a:ext cx="146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panose="02040502050405020303" pitchFamily="18" charset="0"/>
              </a:rPr>
              <a:t>Robin Bloch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District #1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1F2750-4175-4505-92BD-50DE3C49B2F0}"/>
              </a:ext>
            </a:extLst>
          </p:cNvPr>
          <p:cNvSpPr txBox="1"/>
          <p:nvPr/>
        </p:nvSpPr>
        <p:spPr>
          <a:xfrm>
            <a:off x="3093699" y="6211669"/>
            <a:ext cx="146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panose="02040502050405020303" pitchFamily="18" charset="0"/>
              </a:rPr>
              <a:t>Aurora Flores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District #2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EDE07-F16D-4FAC-83FB-67BA70A80378}"/>
              </a:ext>
            </a:extLst>
          </p:cNvPr>
          <p:cNvSpPr txBox="1"/>
          <p:nvPr/>
        </p:nvSpPr>
        <p:spPr>
          <a:xfrm>
            <a:off x="5361566" y="6152376"/>
            <a:ext cx="146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panose="02040502050405020303" pitchFamily="18" charset="0"/>
              </a:rPr>
              <a:t>Allen </a:t>
            </a:r>
            <a:r>
              <a:rPr lang="en-US" sz="1400" dirty="0" err="1">
                <a:latin typeface="Georgia" panose="02040502050405020303" pitchFamily="18" charset="0"/>
              </a:rPr>
              <a:t>Torgesen</a:t>
            </a:r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District #3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F4BFD-0FD2-42FD-8551-F5D17B63E820}"/>
              </a:ext>
            </a:extLst>
          </p:cNvPr>
          <p:cNvSpPr txBox="1"/>
          <p:nvPr/>
        </p:nvSpPr>
        <p:spPr>
          <a:xfrm>
            <a:off x="7380898" y="6211669"/>
            <a:ext cx="181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panose="02040502050405020303" pitchFamily="18" charset="0"/>
              </a:rPr>
              <a:t>Susie Fox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District #4, At Large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5D7DD5-1CEC-4F85-BBD5-641CD2C80391}"/>
              </a:ext>
            </a:extLst>
          </p:cNvPr>
          <p:cNvSpPr txBox="1"/>
          <p:nvPr/>
        </p:nvSpPr>
        <p:spPr>
          <a:xfrm>
            <a:off x="9714090" y="6211669"/>
            <a:ext cx="181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panose="02040502050405020303" pitchFamily="18" charset="0"/>
              </a:rPr>
              <a:t>Greg Neff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District #5, At Large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996C5-7881-4E85-B21D-76B334BD82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2600" y="4295819"/>
            <a:ext cx="1507907" cy="18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2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CAE4A-9616-42D2-94CD-BBD3E10E5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21591"/>
          <a:stretch/>
        </p:blipFill>
        <p:spPr>
          <a:xfrm rot="834187">
            <a:off x="3059140" y="400152"/>
            <a:ext cx="8820671" cy="609085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366F4D1-3AE3-49D2-93FF-3A51C24F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" y="5140412"/>
            <a:ext cx="5585254" cy="1927654"/>
          </a:xfrm>
        </p:spPr>
        <p:txBody>
          <a:bodyPr>
            <a:noAutofit/>
          </a:bodyPr>
          <a:lstStyle/>
          <a:p>
            <a:r>
              <a:rPr lang="en-US" sz="15000" dirty="0">
                <a:latin typeface="Freestyle Script" panose="030804020302050B04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8236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9D4C7-4A9A-46A2-94B7-E7A1F9BC93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84" y="82884"/>
            <a:ext cx="6692232" cy="6692232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0" y="555591"/>
            <a:ext cx="3733800" cy="809157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7417"/>
            <a:ext cx="10515600" cy="3203166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Yvonne Walker, Superintendent</a:t>
            </a:r>
          </a:p>
          <a:p>
            <a:r>
              <a:rPr lang="en-US" dirty="0">
                <a:latin typeface="Georgia" panose="02040502050405020303" pitchFamily="18" charset="0"/>
              </a:rPr>
              <a:t>Morgan Thornton, Business Manager</a:t>
            </a:r>
          </a:p>
          <a:p>
            <a:r>
              <a:rPr lang="en-US" dirty="0">
                <a:latin typeface="Georgia" panose="02040502050405020303" pitchFamily="18" charset="0"/>
              </a:rPr>
              <a:t>Eric Sivertson, Director of Operations &amp; Athletics</a:t>
            </a:r>
          </a:p>
        </p:txBody>
      </p:sp>
    </p:spTree>
    <p:extLst>
      <p:ext uri="{BB962C8B-B14F-4D97-AF65-F5344CB8AC3E}">
        <p14:creationId xmlns:p14="http://schemas.microsoft.com/office/powerpoint/2010/main" val="30950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4FA36EC-B1F0-4F21-87B5-BAE3291841B6}"/>
              </a:ext>
            </a:extLst>
          </p:cNvPr>
          <p:cNvSpPr txBox="1">
            <a:spLocks/>
          </p:cNvSpPr>
          <p:nvPr/>
        </p:nvSpPr>
        <p:spPr>
          <a:xfrm>
            <a:off x="409414" y="1106904"/>
            <a:ext cx="5125541" cy="23220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atin typeface="Arial Black" panose="020B0A04020102020204" pitchFamily="34" charset="0"/>
              </a:rPr>
              <a:t>Manson Strong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D0D163E-C5ED-4008-8FB7-DC5A71D22CBE}"/>
              </a:ext>
            </a:extLst>
          </p:cNvPr>
          <p:cNvSpPr txBox="1">
            <a:spLocks/>
          </p:cNvSpPr>
          <p:nvPr/>
        </p:nvSpPr>
        <p:spPr>
          <a:xfrm>
            <a:off x="1283893" y="3429000"/>
            <a:ext cx="3379704" cy="1214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latin typeface="Berlin Sans FB" panose="020E0602020502020306" pitchFamily="34" charset="0"/>
              </a:rPr>
              <a:t>The Manson community supports their schools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40FED-D24A-4729-B79A-50105A28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14" y="90487"/>
            <a:ext cx="50101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62AE761-A223-42B2-80D6-7A41299D365E}"/>
              </a:ext>
            </a:extLst>
          </p:cNvPr>
          <p:cNvSpPr txBox="1">
            <a:spLocks/>
          </p:cNvSpPr>
          <p:nvPr/>
        </p:nvSpPr>
        <p:spPr>
          <a:xfrm>
            <a:off x="2749817" y="385011"/>
            <a:ext cx="6692365" cy="6524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Georgia" panose="02040502050405020303" pitchFamily="18" charset="0"/>
              </a:rPr>
              <a:t>Voting History for Manson Schools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C073B0A-9141-4248-8E6A-168152A2C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66018"/>
              </p:ext>
            </p:extLst>
          </p:nvPr>
        </p:nvGraphicFramePr>
        <p:xfrm>
          <a:off x="1363411" y="1144156"/>
          <a:ext cx="9465176" cy="5222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7734390" imgH="4267307" progId="Excel.Sheet.12">
                  <p:link updateAutomatic="1"/>
                </p:oleObj>
              </mc:Choice>
              <mc:Fallback>
                <p:oleObj name="Worksheet" r:id="rId4" imgW="7734390" imgH="4267307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C073B0A-9141-4248-8E6A-168152A2C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3411" y="1144156"/>
                        <a:ext cx="9465176" cy="5222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B6F7B05-B183-4D27-8C88-9C5C717F186E}"/>
              </a:ext>
            </a:extLst>
          </p:cNvPr>
          <p:cNvSpPr txBox="1"/>
          <p:nvPr/>
        </p:nvSpPr>
        <p:spPr>
          <a:xfrm>
            <a:off x="4841506" y="6472988"/>
            <a:ext cx="2508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OSPI 1463-GF, 1463-BI</a:t>
            </a:r>
          </a:p>
        </p:txBody>
      </p:sp>
    </p:spTree>
    <p:extLst>
      <p:ext uri="{BB962C8B-B14F-4D97-AF65-F5344CB8AC3E}">
        <p14:creationId xmlns:p14="http://schemas.microsoft.com/office/powerpoint/2010/main" val="101478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AD7E-E2FC-49A2-8335-A5B1CE00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87"/>
            <a:ext cx="10515600" cy="859431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latin typeface="Georgia" panose="02040502050405020303" pitchFamily="18" charset="0"/>
              </a:rPr>
              <a:t>The Levy Helps Maintain Programs and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55546-DD7F-4C4F-A0B7-5D5E15536297}"/>
              </a:ext>
            </a:extLst>
          </p:cNvPr>
          <p:cNvSpPr txBox="1"/>
          <p:nvPr/>
        </p:nvSpPr>
        <p:spPr>
          <a:xfrm>
            <a:off x="1811568" y="3499363"/>
            <a:ext cx="180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53D137-0A10-4B2E-A17B-9FBA28840C85}"/>
              </a:ext>
            </a:extLst>
          </p:cNvPr>
          <p:cNvSpPr txBox="1"/>
          <p:nvPr/>
        </p:nvSpPr>
        <p:spPr>
          <a:xfrm>
            <a:off x="9310080" y="3499363"/>
            <a:ext cx="20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facilities &amp; grounds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130E3-FA49-4714-90D9-48AEF89A5EBA}"/>
              </a:ext>
            </a:extLst>
          </p:cNvPr>
          <p:cNvSpPr txBox="1"/>
          <p:nvPr/>
        </p:nvSpPr>
        <p:spPr>
          <a:xfrm>
            <a:off x="5262811" y="3499363"/>
            <a:ext cx="208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nurses &amp; counselors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3362B-5E6D-4912-A6A6-B0DC83B64C0A}"/>
              </a:ext>
            </a:extLst>
          </p:cNvPr>
          <p:cNvSpPr txBox="1"/>
          <p:nvPr/>
        </p:nvSpPr>
        <p:spPr>
          <a:xfrm>
            <a:off x="7285827" y="6243106"/>
            <a:ext cx="230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instructional programs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6C6AF-0865-443D-9FEB-7D36926020A5}"/>
              </a:ext>
            </a:extLst>
          </p:cNvPr>
          <p:cNvSpPr txBox="1"/>
          <p:nvPr/>
        </p:nvSpPr>
        <p:spPr>
          <a:xfrm>
            <a:off x="2872745" y="6243106"/>
            <a:ext cx="259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extra-curricular programs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6166C-9C43-47F7-ADB5-6E939878D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4" y="4053361"/>
            <a:ext cx="2188077" cy="218974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7FB3B4-6552-43EB-BA95-8FE44BB58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74" y="4053360"/>
            <a:ext cx="2189747" cy="218974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9D8466-6DA9-4CD8-921C-26DE17DAB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69" y="1251284"/>
            <a:ext cx="2189748" cy="218974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C5A8BF-D30A-4568-9B85-3843AC6F8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26" y="1266702"/>
            <a:ext cx="2188077" cy="218807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0C65D-ECFB-4728-851C-F473D8A53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1222117"/>
            <a:ext cx="2232661" cy="223266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89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F43E6F8-7CB9-4006-9C51-DA65988FFFD4}"/>
              </a:ext>
            </a:extLst>
          </p:cNvPr>
          <p:cNvSpPr txBox="1">
            <a:spLocks/>
          </p:cNvSpPr>
          <p:nvPr/>
        </p:nvSpPr>
        <p:spPr>
          <a:xfrm>
            <a:off x="3507477" y="257409"/>
            <a:ext cx="4729371" cy="65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Georgia" panose="02040502050405020303" pitchFamily="18" charset="0"/>
              </a:rPr>
              <a:t>Use of Levy Funding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3BA2E4D-6B80-4BB9-A30A-1E20F4325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68965"/>
              </p:ext>
            </p:extLst>
          </p:nvPr>
        </p:nvGraphicFramePr>
        <p:xfrm>
          <a:off x="2525712" y="1018172"/>
          <a:ext cx="6692900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6239077" imgH="5353197" progId="Excel.Sheet.12">
                  <p:link updateAutomatic="1"/>
                </p:oleObj>
              </mc:Choice>
              <mc:Fallback>
                <p:oleObj name="Worksheet" r:id="rId4" imgW="6239077" imgH="5353197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3BA2E4D-6B80-4BB9-A30A-1E20F4325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5712" y="1018172"/>
                        <a:ext cx="6692900" cy="574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8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1DB90E-63A2-4A8D-97BF-110958292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912219"/>
              </p:ext>
            </p:extLst>
          </p:nvPr>
        </p:nvGraphicFramePr>
        <p:xfrm>
          <a:off x="1569330" y="765509"/>
          <a:ext cx="9053338" cy="570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F43E6F8-7CB9-4006-9C51-DA65988FFFD4}"/>
              </a:ext>
            </a:extLst>
          </p:cNvPr>
          <p:cNvSpPr txBox="1">
            <a:spLocks/>
          </p:cNvSpPr>
          <p:nvPr/>
        </p:nvSpPr>
        <p:spPr>
          <a:xfrm>
            <a:off x="2749817" y="385011"/>
            <a:ext cx="6692365" cy="6524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Georgia" panose="02040502050405020303" pitchFamily="18" charset="0"/>
              </a:rPr>
              <a:t>Levy History for Manson Schools</a:t>
            </a:r>
          </a:p>
        </p:txBody>
      </p:sp>
    </p:spTree>
    <p:extLst>
      <p:ext uri="{BB962C8B-B14F-4D97-AF65-F5344CB8AC3E}">
        <p14:creationId xmlns:p14="http://schemas.microsoft.com/office/powerpoint/2010/main" val="122154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9731D3-9968-4ED5-861B-2B6AE43538FC}"/>
              </a:ext>
            </a:extLst>
          </p:cNvPr>
          <p:cNvSpPr txBox="1">
            <a:spLocks/>
          </p:cNvSpPr>
          <p:nvPr/>
        </p:nvSpPr>
        <p:spPr>
          <a:xfrm>
            <a:off x="2300036" y="589548"/>
            <a:ext cx="7591927" cy="7173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Georgia" panose="02040502050405020303" pitchFamily="18" charset="0"/>
              </a:rPr>
              <a:t>Historical and Projected Tax Rates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18539-C050-412D-AB59-76F46393D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971" y="1306931"/>
            <a:ext cx="8062055" cy="51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8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37F544-4464-4ADA-81E7-D572D3CBCC8E}"/>
              </a:ext>
            </a:extLst>
          </p:cNvPr>
          <p:cNvSpPr txBox="1">
            <a:spLocks/>
          </p:cNvSpPr>
          <p:nvPr/>
        </p:nvSpPr>
        <p:spPr>
          <a:xfrm>
            <a:off x="1287379" y="625643"/>
            <a:ext cx="9444789" cy="7218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Georgia" panose="02040502050405020303" pitchFamily="18" charset="0"/>
              </a:rPr>
              <a:t>Historical and Projected EP&amp;O Levy Amounts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09337-C2BD-4F05-9B0D-9C400797C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10" y="2185385"/>
            <a:ext cx="11637780" cy="248723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0732168" y="3983959"/>
            <a:ext cx="1280159" cy="819048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2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260</Words>
  <Application>Microsoft Office PowerPoint</Application>
  <PresentationFormat>Widescreen</PresentationFormat>
  <Paragraphs>54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Berlin Sans FB</vt:lpstr>
      <vt:lpstr>Calibri</vt:lpstr>
      <vt:lpstr>Calibri Light</vt:lpstr>
      <vt:lpstr>Freestyle Script</vt:lpstr>
      <vt:lpstr>Georgia</vt:lpstr>
      <vt:lpstr>Office Theme</vt:lpstr>
      <vt:lpstr>https://lway-my.sharepoint.com/personal/mthornton_manson_org/Documents/2022-2023/8.%20Misc/24-25%20Levy/Levy%20Flyer/Levy%20Data.xlsx!Voting%20History!%5bLevy%20Data.xlsx%5dVoting%20History%20Chart%201</vt:lpstr>
      <vt:lpstr>https://lway-my.sharepoint.com/personal/mthornton_manson_org/Documents/2022-2023/8.%20Misc/24-25%20Levy/Levy%20Flyer/Levy%20Data.xlsx!Use%20of%20Funds!%5bLevy%20Data.xlsx%5dUse%20of%20Funds%20Chart%201</vt:lpstr>
      <vt:lpstr>Replacement Educational Programs &amp; Operations Levy</vt:lpstr>
      <vt:lpstr>Introductions</vt:lpstr>
      <vt:lpstr>PowerPoint Presentation</vt:lpstr>
      <vt:lpstr>PowerPoint Presentation</vt:lpstr>
      <vt:lpstr>The Levy Helps Maintain Programs and Services</vt:lpstr>
      <vt:lpstr>PowerPoint Presentation</vt:lpstr>
      <vt:lpstr>PowerPoint Presentation</vt:lpstr>
      <vt:lpstr>PowerPoint Presentation</vt:lpstr>
      <vt:lpstr>PowerPoint Presentation</vt:lpstr>
      <vt:lpstr>Continuing Tradition of Fiscal Responsibility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Levy Assessment</dc:title>
  <dc:creator>Leah Fidler</dc:creator>
  <cp:lastModifiedBy>Janice Stewart</cp:lastModifiedBy>
  <cp:revision>69</cp:revision>
  <dcterms:created xsi:type="dcterms:W3CDTF">2020-11-16T17:13:21Z</dcterms:created>
  <dcterms:modified xsi:type="dcterms:W3CDTF">2023-01-30T23:17:46Z</dcterms:modified>
</cp:coreProperties>
</file>